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5311"/>
    <a:srgbClr val="111F07"/>
    <a:srgbClr val="720E6D"/>
    <a:srgbClr val="3026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782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9D84A-AF68-4714-B85F-5D2FA09C062D}" type="datetimeFigureOut">
              <a:rPr lang="es-ES" smtClean="0"/>
              <a:t>17/03/2023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B98C6-6837-4179-AD04-5215F63F70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7291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9D84A-AF68-4714-B85F-5D2FA09C062D}" type="datetimeFigureOut">
              <a:rPr lang="es-ES" smtClean="0"/>
              <a:t>17/03/2023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B98C6-6837-4179-AD04-5215F63F70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6069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9D84A-AF68-4714-B85F-5D2FA09C062D}" type="datetimeFigureOut">
              <a:rPr lang="es-ES" smtClean="0"/>
              <a:t>17/03/2023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B98C6-6837-4179-AD04-5215F63F7033}" type="slidenum">
              <a:rPr lang="es-ES" smtClean="0"/>
              <a:t>‹Nº›</a:t>
            </a:fld>
            <a:endParaRPr lang="es-E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352224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9D84A-AF68-4714-B85F-5D2FA09C062D}" type="datetimeFigureOut">
              <a:rPr lang="es-ES" smtClean="0"/>
              <a:t>17/03/2023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B98C6-6837-4179-AD04-5215F63F70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03063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9D84A-AF68-4714-B85F-5D2FA09C062D}" type="datetimeFigureOut">
              <a:rPr lang="es-ES" smtClean="0"/>
              <a:t>17/03/2023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B98C6-6837-4179-AD04-5215F63F7033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065837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9D84A-AF68-4714-B85F-5D2FA09C062D}" type="datetimeFigureOut">
              <a:rPr lang="es-ES" smtClean="0"/>
              <a:t>17/03/2023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B98C6-6837-4179-AD04-5215F63F70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27322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9D84A-AF68-4714-B85F-5D2FA09C062D}" type="datetimeFigureOut">
              <a:rPr lang="es-ES" smtClean="0"/>
              <a:t>17/03/2023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B98C6-6837-4179-AD04-5215F63F70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34250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9D84A-AF68-4714-B85F-5D2FA09C062D}" type="datetimeFigureOut">
              <a:rPr lang="es-ES" smtClean="0"/>
              <a:t>17/03/2023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B98C6-6837-4179-AD04-5215F63F70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3658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9D84A-AF68-4714-B85F-5D2FA09C062D}" type="datetimeFigureOut">
              <a:rPr lang="es-ES" smtClean="0"/>
              <a:t>17/03/2023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B98C6-6837-4179-AD04-5215F63F70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1703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9D84A-AF68-4714-B85F-5D2FA09C062D}" type="datetimeFigureOut">
              <a:rPr lang="es-ES" smtClean="0"/>
              <a:t>17/03/2023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B98C6-6837-4179-AD04-5215F63F70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0128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9D84A-AF68-4714-B85F-5D2FA09C062D}" type="datetimeFigureOut">
              <a:rPr lang="es-ES" smtClean="0"/>
              <a:t>17/03/2023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B98C6-6837-4179-AD04-5215F63F70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4737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9D84A-AF68-4714-B85F-5D2FA09C062D}" type="datetimeFigureOut">
              <a:rPr lang="es-ES" smtClean="0"/>
              <a:t>17/03/2023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B98C6-6837-4179-AD04-5215F63F70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9939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9D84A-AF68-4714-B85F-5D2FA09C062D}" type="datetimeFigureOut">
              <a:rPr lang="es-ES" smtClean="0"/>
              <a:t>17/03/2023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B98C6-6837-4179-AD04-5215F63F70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7518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9D84A-AF68-4714-B85F-5D2FA09C062D}" type="datetimeFigureOut">
              <a:rPr lang="es-ES" smtClean="0"/>
              <a:t>17/03/2023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B98C6-6837-4179-AD04-5215F63F70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4059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9D84A-AF68-4714-B85F-5D2FA09C062D}" type="datetimeFigureOut">
              <a:rPr lang="es-ES" smtClean="0"/>
              <a:t>17/03/2023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B98C6-6837-4179-AD04-5215F63F70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6229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9D84A-AF68-4714-B85F-5D2FA09C062D}" type="datetimeFigureOut">
              <a:rPr lang="es-ES" smtClean="0"/>
              <a:t>17/03/2023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B98C6-6837-4179-AD04-5215F63F70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3662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9D84A-AF68-4714-B85F-5D2FA09C062D}" type="datetimeFigureOut">
              <a:rPr lang="es-ES" smtClean="0"/>
              <a:t>17/03/2023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F4B98C6-6837-4179-AD04-5215F63F70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4635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7" Type="http://schemas.openxmlformats.org/officeDocument/2006/relationships/image" Target="../media/image16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svg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9CFB23-4DEC-4CF5-A7CA-665ABE8D68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8588" y="1122363"/>
            <a:ext cx="8731624" cy="2133599"/>
          </a:xfrm>
        </p:spPr>
        <p:txBody>
          <a:bodyPr/>
          <a:lstStyle/>
          <a:p>
            <a:r>
              <a:rPr lang="es-ES" b="1" i="1" dirty="0"/>
              <a:t>COMUNICARSE BIEN PARA RELACIONARSE MEJOR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6095FB3-A7A4-409B-95DD-3104BA3B7A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92706"/>
            <a:ext cx="7485529" cy="865094"/>
          </a:xfrm>
        </p:spPr>
        <p:txBody>
          <a:bodyPr>
            <a:normAutofit/>
          </a:bodyPr>
          <a:lstStyle/>
          <a:p>
            <a:r>
              <a:rPr lang="es-ES" sz="4000" b="1" dirty="0">
                <a:solidFill>
                  <a:srgbClr val="7030A0"/>
                </a:solidFill>
              </a:rPr>
              <a:t>COMUNICACIÓN NO VIOLENTA</a:t>
            </a:r>
          </a:p>
          <a:p>
            <a:endParaRPr lang="es-ES" sz="4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483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B2E6B1-3B44-4F50-A42D-D629CA266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7859"/>
          </a:xfrm>
        </p:spPr>
        <p:txBody>
          <a:bodyPr/>
          <a:lstStyle/>
          <a:p>
            <a:r>
              <a:rPr lang="es-ES" dirty="0">
                <a:solidFill>
                  <a:schemeClr val="accent2">
                    <a:lumMod val="75000"/>
                  </a:schemeClr>
                </a:solidFill>
              </a:rPr>
              <a:t>Cómo sería acompañarle en su proceso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183C56F-4170-4597-9B8D-217FB23C10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95719"/>
            <a:ext cx="8596668" cy="44456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sz="2400" b="1" dirty="0">
                <a:solidFill>
                  <a:schemeClr val="accent2">
                    <a:lumMod val="75000"/>
                  </a:schemeClr>
                </a:solidFill>
              </a:rPr>
              <a:t>Aceptación      </a:t>
            </a:r>
            <a:r>
              <a:rPr lang="es-ES" sz="3200" b="1" dirty="0">
                <a:solidFill>
                  <a:schemeClr val="accent2">
                    <a:lumMod val="75000"/>
                  </a:schemeClr>
                </a:solidFill>
              </a:rPr>
              <a:t>=</a:t>
            </a:r>
            <a:r>
              <a:rPr lang="es-ES" sz="2400" b="1" dirty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validar lo que le pasa al otro </a:t>
            </a:r>
            <a:endParaRPr lang="es-ES" sz="24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s-ES" sz="24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s-ES" sz="2400" b="1" dirty="0">
                <a:solidFill>
                  <a:schemeClr val="accent2">
                    <a:lumMod val="75000"/>
                  </a:schemeClr>
                </a:solidFill>
              </a:rPr>
              <a:t>Escucha activa </a:t>
            </a:r>
            <a:r>
              <a:rPr lang="es-ES" sz="3200" b="1" dirty="0">
                <a:solidFill>
                  <a:schemeClr val="accent2">
                    <a:lumMod val="75000"/>
                  </a:schemeClr>
                </a:solidFill>
              </a:rPr>
              <a:t>=</a:t>
            </a:r>
            <a:r>
              <a:rPr lang="es-ES" sz="2400" b="1" dirty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con atención, con presencia, sin opinar,      					    sin interrumpir</a:t>
            </a:r>
          </a:p>
          <a:p>
            <a:pPr marL="0" indent="0">
              <a:buNone/>
            </a:pPr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				                                                                                                   </a:t>
            </a:r>
            <a:r>
              <a:rPr lang="es-ES" sz="2400" b="1" dirty="0">
                <a:solidFill>
                  <a:schemeClr val="accent2">
                    <a:lumMod val="75000"/>
                  </a:schemeClr>
                </a:solidFill>
              </a:rPr>
              <a:t>Reflejo</a:t>
            </a:r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            </a:t>
            </a:r>
            <a:r>
              <a:rPr lang="es-ES" sz="3200" b="1" dirty="0">
                <a:solidFill>
                  <a:schemeClr val="accent2">
                    <a:lumMod val="75000"/>
                  </a:schemeClr>
                </a:solidFill>
              </a:rPr>
              <a:t>=</a:t>
            </a:r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 repetir lo que estamos escuchando</a:t>
            </a:r>
          </a:p>
          <a:p>
            <a:pPr marL="0" indent="0">
              <a:buNone/>
            </a:pPr>
            <a:endParaRPr lang="es-ES" sz="24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s-ES" sz="1800" dirty="0">
              <a:solidFill>
                <a:srgbClr val="30265A"/>
              </a:solidFill>
            </a:endParaRPr>
          </a:p>
          <a:p>
            <a:pPr marL="0" indent="0" algn="ctr">
              <a:buNone/>
            </a:pPr>
            <a:r>
              <a:rPr lang="es-ES" sz="2000" i="1" dirty="0">
                <a:solidFill>
                  <a:srgbClr val="30265A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s-ES" sz="2000" i="1" dirty="0">
                <a:solidFill>
                  <a:srgbClr val="30265A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onte en el lugar del otro, pregúntate qué necesidad del otro no está siento satisfecha</a:t>
            </a:r>
            <a:endParaRPr lang="es-ES" sz="2000" i="1" dirty="0">
              <a:solidFill>
                <a:srgbClr val="30265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05339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5E303C-665D-4E66-BB01-A85748E3B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75129"/>
          </a:xfrm>
        </p:spPr>
        <p:txBody>
          <a:bodyPr>
            <a:normAutofit fontScale="90000"/>
          </a:bodyPr>
          <a:lstStyle/>
          <a:p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61AE47-A195-48BA-B69A-48272EFFC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64025"/>
            <a:ext cx="8596668" cy="4777338"/>
          </a:xfrm>
        </p:spPr>
        <p:txBody>
          <a:bodyPr/>
          <a:lstStyle/>
          <a:p>
            <a:endParaRPr lang="es-ES" sz="4800" dirty="0">
              <a:solidFill>
                <a:schemeClr val="accent3">
                  <a:lumMod val="75000"/>
                </a:schemeClr>
              </a:solidFill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ES" sz="4800" dirty="0">
                <a:solidFill>
                  <a:schemeClr val="accent3">
                    <a:lumMod val="75000"/>
                  </a:schemeClr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 no aprendemos a escuchar a nuestros hijos/as no nos contarán sus problemas.</a:t>
            </a:r>
            <a:endParaRPr lang="es-ES" sz="4800" dirty="0">
              <a:solidFill>
                <a:schemeClr val="accent3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 dirty="0"/>
          </a:p>
        </p:txBody>
      </p:sp>
      <p:pic>
        <p:nvPicPr>
          <p:cNvPr id="5" name="Gráfico 4" descr="Oreja con relleno sólido">
            <a:extLst>
              <a:ext uri="{FF2B5EF4-FFF2-40B4-BE49-F238E27FC236}">
                <a16:creationId xmlns:a16="http://schemas.microsoft.com/office/drawing/2014/main" id="{44A7F9F2-BF57-43B3-987D-90503401FE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17223" y="2299446"/>
            <a:ext cx="914400" cy="914400"/>
          </a:xfrm>
          <a:prstGeom prst="rect">
            <a:avLst/>
          </a:prstGeom>
        </p:spPr>
      </p:pic>
      <p:pic>
        <p:nvPicPr>
          <p:cNvPr id="7" name="Gráfico 6" descr="Órgano del corazón con relleno sólido">
            <a:extLst>
              <a:ext uri="{FF2B5EF4-FFF2-40B4-BE49-F238E27FC236}">
                <a16:creationId xmlns:a16="http://schemas.microsoft.com/office/drawing/2014/main" id="{A6AF84F8-3748-46EB-A021-10D983E688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348138" y="5334000"/>
            <a:ext cx="914400" cy="914400"/>
          </a:xfrm>
          <a:prstGeom prst="rect">
            <a:avLst/>
          </a:prstGeom>
        </p:spPr>
      </p:pic>
      <p:pic>
        <p:nvPicPr>
          <p:cNvPr id="9" name="Gráfico 8" descr="Grupo con relleno sólido">
            <a:extLst>
              <a:ext uri="{FF2B5EF4-FFF2-40B4-BE49-F238E27FC236}">
                <a16:creationId xmlns:a16="http://schemas.microsoft.com/office/drawing/2014/main" id="{C9F7227C-7353-4F01-B332-C58D507A942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12135" y="124609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035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FE8075-202E-40BD-8B9A-9249C3738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1"/>
            <a:ext cx="8596668" cy="788894"/>
          </a:xfrm>
        </p:spPr>
        <p:txBody>
          <a:bodyPr>
            <a:noAutofit/>
          </a:bodyPr>
          <a:lstStyle/>
          <a:p>
            <a:r>
              <a:rPr lang="es-ES" sz="3200" b="1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CUANDO HAY UN CONFLICTO</a:t>
            </a:r>
            <a:br>
              <a:rPr lang="es-ES" sz="3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ES" sz="3200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938748-695E-44BF-A0E1-61E0D267FE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98494"/>
            <a:ext cx="8596668" cy="5280211"/>
          </a:xfrm>
        </p:spPr>
        <p:txBody>
          <a:bodyPr>
            <a:normAutofit/>
          </a:bodyPr>
          <a:lstStyle/>
          <a:p>
            <a:r>
              <a:rPr lang="es-ES" sz="2400" dirty="0"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El método tradicional se basa en el abuso de nuestro rango, puede ser un método eficaz a corto plazo, pero daña la relación y hieren la autoestima del otro.</a:t>
            </a:r>
          </a:p>
          <a:p>
            <a:endParaRPr lang="es-ES" sz="2400" dirty="0">
              <a:solidFill>
                <a:schemeClr val="accent2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ES" sz="2400" u="sng" dirty="0"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Grandes retos de la CNV</a:t>
            </a:r>
          </a:p>
          <a:p>
            <a:pPr marL="0" indent="0">
              <a:buNone/>
            </a:pPr>
            <a:endParaRPr lang="es-ES" sz="2400" dirty="0">
              <a:solidFill>
                <a:schemeClr val="accent2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s-ES" sz="2400" dirty="0">
                <a:solidFill>
                  <a:schemeClr val="accent2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Suspender el juicio </a:t>
            </a:r>
          </a:p>
          <a:p>
            <a:pPr marL="0" indent="0">
              <a:buNone/>
            </a:pPr>
            <a:r>
              <a:rPr lang="es-ES" sz="2400" dirty="0"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				            </a:t>
            </a:r>
            <a:r>
              <a:rPr lang="es-ES" sz="2000" dirty="0"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(juicio vs aceptación)</a:t>
            </a:r>
            <a:r>
              <a:rPr lang="es-ES" sz="2400" dirty="0"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							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S" sz="2400" dirty="0"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Identificar necesidades</a:t>
            </a:r>
          </a:p>
          <a:p>
            <a:pPr marL="0" indent="0">
              <a:buNone/>
            </a:pPr>
            <a:r>
              <a:rPr lang="es-ES" sz="2400" dirty="0">
                <a:solidFill>
                  <a:schemeClr val="accent2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</a:t>
            </a:r>
            <a:r>
              <a:rPr lang="es-ES" sz="2000" dirty="0">
                <a:solidFill>
                  <a:schemeClr val="accent2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(de la 1ª persona a la 2ª persona)</a:t>
            </a:r>
            <a:endParaRPr lang="es-ES" sz="2000" dirty="0">
              <a:solidFill>
                <a:schemeClr val="accent2">
                  <a:lumMod val="75000"/>
                </a:schemeClr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 sz="2400" dirty="0">
              <a:solidFill>
                <a:schemeClr val="accent2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 sz="2400" dirty="0">
              <a:solidFill>
                <a:schemeClr val="accent2">
                  <a:lumMod val="75000"/>
                </a:schemeClr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51206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3E5C27-47E6-4114-9077-4ECEDFC5A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57225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PROCESO DE LA CNV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72BF63A-8A84-4E45-A0B2-BB4468D29B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325" y="1371601"/>
            <a:ext cx="11563350" cy="53244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400" b="1" dirty="0">
                <a:solidFill>
                  <a:schemeClr val="accent2">
                    <a:lumMod val="50000"/>
                  </a:schemeClr>
                </a:solidFill>
              </a:rPr>
              <a:t>SITUACIÓN</a:t>
            </a:r>
          </a:p>
          <a:p>
            <a:pPr marL="0" indent="0">
              <a:buNone/>
            </a:pPr>
            <a:r>
              <a:rPr lang="es-ES" sz="2400" b="1" dirty="0">
                <a:solidFill>
                  <a:schemeClr val="accent2">
                    <a:lumMod val="50000"/>
                  </a:schemeClr>
                </a:solidFill>
              </a:rPr>
              <a:t>                                               INTERPRETAMOS</a:t>
            </a:r>
            <a:r>
              <a:rPr lang="es-ES" sz="3200" b="1" dirty="0">
                <a:solidFill>
                  <a:schemeClr val="accent5">
                    <a:lumMod val="75000"/>
                  </a:schemeClr>
                </a:solidFill>
              </a:rPr>
              <a:t>                          </a:t>
            </a:r>
          </a:p>
          <a:p>
            <a:pPr marL="0" indent="0">
              <a:buNone/>
            </a:pPr>
            <a:r>
              <a:rPr lang="es-ES" sz="2400" b="1" dirty="0">
                <a:solidFill>
                  <a:schemeClr val="accent5">
                    <a:lumMod val="75000"/>
                  </a:schemeClr>
                </a:solidFill>
              </a:rPr>
              <a:t>                                ¡¡PARAR!!</a:t>
            </a:r>
          </a:p>
          <a:p>
            <a:pPr marL="0" indent="0">
              <a:buNone/>
            </a:pPr>
            <a:endParaRPr lang="es-ES" sz="24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s-ES" sz="2400" b="1" dirty="0">
                <a:solidFill>
                  <a:schemeClr val="accent2">
                    <a:lumMod val="75000"/>
                  </a:schemeClr>
                </a:solidFill>
              </a:rPr>
              <a:t>¿Qué me está pasando?</a:t>
            </a:r>
          </a:p>
          <a:p>
            <a:pPr marL="0" indent="0">
              <a:buNone/>
            </a:pP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                                                                          ¿Qué estoy pensando?</a:t>
            </a:r>
          </a:p>
          <a:p>
            <a:pPr marL="0" indent="0">
              <a:buNone/>
            </a:pP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                                                                          ¿Qué estoy sintiendo?</a:t>
            </a:r>
          </a:p>
          <a:p>
            <a:pPr marL="0" indent="0">
              <a:buNone/>
            </a:pP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                                                                          ¿Qué necesidad no cubierta está emergiendo?</a:t>
            </a:r>
          </a:p>
          <a:p>
            <a:pPr marL="0" indent="0">
              <a:buNone/>
            </a:pPr>
            <a:r>
              <a:rPr lang="es-ES" sz="2400" b="1" dirty="0">
                <a:solidFill>
                  <a:schemeClr val="accent2">
                    <a:lumMod val="75000"/>
                  </a:schemeClr>
                </a:solidFill>
              </a:rPr>
              <a:t>¿Qué le puede estar pasando a la otra persona?</a:t>
            </a:r>
          </a:p>
          <a:p>
            <a:pPr marL="914400" lvl="2" indent="0">
              <a:buNone/>
            </a:pPr>
            <a:r>
              <a:rPr lang="es-ES" sz="2000" b="1" dirty="0">
                <a:solidFill>
                  <a:schemeClr val="accent2">
                    <a:lumMod val="75000"/>
                  </a:schemeClr>
                </a:solidFill>
              </a:rPr>
              <a:t>¿Cuáles pueden ser sus necesidades?</a:t>
            </a:r>
          </a:p>
        </p:txBody>
      </p:sp>
      <p:sp>
        <p:nvSpPr>
          <p:cNvPr id="4" name="Flecha: a la derecha con bandas 3">
            <a:extLst>
              <a:ext uri="{FF2B5EF4-FFF2-40B4-BE49-F238E27FC236}">
                <a16:creationId xmlns:a16="http://schemas.microsoft.com/office/drawing/2014/main" id="{A12BF18B-8514-4F31-A12F-101F1A003C1A}"/>
              </a:ext>
            </a:extLst>
          </p:cNvPr>
          <p:cNvSpPr/>
          <p:nvPr/>
        </p:nvSpPr>
        <p:spPr>
          <a:xfrm>
            <a:off x="2457450" y="1866900"/>
            <a:ext cx="1790700" cy="4572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6" name="Conector recto de flecha 5">
            <a:extLst>
              <a:ext uri="{FF2B5EF4-FFF2-40B4-BE49-F238E27FC236}">
                <a16:creationId xmlns:a16="http://schemas.microsoft.com/office/drawing/2014/main" id="{8EBBF4D9-F16D-40A2-B3F0-9BF97F578188}"/>
              </a:ext>
            </a:extLst>
          </p:cNvPr>
          <p:cNvCxnSpPr/>
          <p:nvPr/>
        </p:nvCxnSpPr>
        <p:spPr>
          <a:xfrm>
            <a:off x="4248150" y="3752850"/>
            <a:ext cx="1076325" cy="381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de flecha 7">
            <a:extLst>
              <a:ext uri="{FF2B5EF4-FFF2-40B4-BE49-F238E27FC236}">
                <a16:creationId xmlns:a16="http://schemas.microsoft.com/office/drawing/2014/main" id="{75B750C2-8130-40DB-8F4F-49A20A8C2FE8}"/>
              </a:ext>
            </a:extLst>
          </p:cNvPr>
          <p:cNvCxnSpPr/>
          <p:nvPr/>
        </p:nvCxnSpPr>
        <p:spPr>
          <a:xfrm>
            <a:off x="4248150" y="3895725"/>
            <a:ext cx="1009650" cy="6381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de flecha 9">
            <a:extLst>
              <a:ext uri="{FF2B5EF4-FFF2-40B4-BE49-F238E27FC236}">
                <a16:creationId xmlns:a16="http://schemas.microsoft.com/office/drawing/2014/main" id="{6E983B81-52E6-41FA-8DD5-6287E7618C9D}"/>
              </a:ext>
            </a:extLst>
          </p:cNvPr>
          <p:cNvCxnSpPr/>
          <p:nvPr/>
        </p:nvCxnSpPr>
        <p:spPr>
          <a:xfrm>
            <a:off x="4181475" y="4019550"/>
            <a:ext cx="1143000" cy="8858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4242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id="{65A2D87D-47D5-4137-A411-332E5FEDFF54}"/>
              </a:ext>
            </a:extLst>
          </p:cNvPr>
          <p:cNvSpPr/>
          <p:nvPr/>
        </p:nvSpPr>
        <p:spPr>
          <a:xfrm>
            <a:off x="677333" y="2276475"/>
            <a:ext cx="9733492" cy="3200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C53B60D-B4B3-4219-9F32-027C21D9D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00075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s-ES" sz="3200" dirty="0">
                <a:solidFill>
                  <a:schemeClr val="accent2">
                    <a:lumMod val="75000"/>
                  </a:schemeClr>
                </a:solidFill>
              </a:rPr>
              <a:t>PROCESO DE LA CNV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88671BE-A835-4529-9925-EE342FC570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524001"/>
            <a:ext cx="9733491" cy="5038724"/>
          </a:xfrm>
        </p:spPr>
        <p:txBody>
          <a:bodyPr/>
          <a:lstStyle/>
          <a:p>
            <a:r>
              <a:rPr lang="es-ES" sz="24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Vamos a hablar con la otra persona siguiendo el esquema</a:t>
            </a:r>
          </a:p>
          <a:p>
            <a:endParaRPr lang="es-ES" sz="2400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es-ES" sz="2400" dirty="0"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Descripción de los hechos</a:t>
            </a: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es-ES" sz="2400" dirty="0">
                <a:solidFill>
                  <a:schemeClr val="accent2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s-ES" sz="2400" dirty="0"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nformo de lo que me pasa, comparto los efectos negativos que me causan la situación descrita                               1Persona</a:t>
            </a: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es-ES" sz="2400" dirty="0">
                <a:solidFill>
                  <a:schemeClr val="accent2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s-ES" sz="2400" dirty="0"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xplico mis necesidades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s-ES" sz="2400" dirty="0"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Busco entender lo que le está pasando al otro          Escucha activa</a:t>
            </a:r>
          </a:p>
          <a:p>
            <a:pPr marL="0" lvl="0" indent="0" algn="ctr">
              <a:lnSpc>
                <a:spcPct val="115000"/>
              </a:lnSpc>
              <a:spcAft>
                <a:spcPts val="1000"/>
              </a:spcAft>
              <a:buNone/>
            </a:pPr>
            <a:endParaRPr lang="es-ES" sz="2200" b="1" dirty="0">
              <a:solidFill>
                <a:srgbClr val="7030A0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es-ES" sz="2600" b="1" dirty="0">
                <a:solidFill>
                  <a:srgbClr val="7030A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La clave: la conexión y el paso de la 2Persona a la 1Persona</a:t>
            </a:r>
          </a:p>
          <a:p>
            <a:endParaRPr lang="es-ES" dirty="0"/>
          </a:p>
        </p:txBody>
      </p:sp>
      <p:cxnSp>
        <p:nvCxnSpPr>
          <p:cNvPr id="5" name="Conector recto de flecha 4">
            <a:extLst>
              <a:ext uri="{FF2B5EF4-FFF2-40B4-BE49-F238E27FC236}">
                <a16:creationId xmlns:a16="http://schemas.microsoft.com/office/drawing/2014/main" id="{745C4D71-D20E-48A3-A6B2-628663174691}"/>
              </a:ext>
            </a:extLst>
          </p:cNvPr>
          <p:cNvCxnSpPr>
            <a:cxnSpLocks/>
          </p:cNvCxnSpPr>
          <p:nvPr/>
        </p:nvCxnSpPr>
        <p:spPr>
          <a:xfrm>
            <a:off x="5724525" y="3771900"/>
            <a:ext cx="244792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Conector recto de flecha 6">
            <a:extLst>
              <a:ext uri="{FF2B5EF4-FFF2-40B4-BE49-F238E27FC236}">
                <a16:creationId xmlns:a16="http://schemas.microsoft.com/office/drawing/2014/main" id="{5E71D634-E4EF-4366-AD0F-54AD09767FF4}"/>
              </a:ext>
            </a:extLst>
          </p:cNvPr>
          <p:cNvCxnSpPr/>
          <p:nvPr/>
        </p:nvCxnSpPr>
        <p:spPr>
          <a:xfrm>
            <a:off x="7572375" y="4876800"/>
            <a:ext cx="60007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801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DF737F-C194-4AB0-937A-BDF2E0522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81025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s-ES" sz="3200" b="1" dirty="0">
                <a:solidFill>
                  <a:schemeClr val="accent2">
                    <a:lumMod val="75000"/>
                  </a:schemeClr>
                </a:solidFill>
              </a:rPr>
              <a:t>PROCESO DE LA CNV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E58B489-4EB1-49ED-B0F4-6A084ED9E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125" y="1543051"/>
            <a:ext cx="10706100" cy="4498312"/>
          </a:xfrm>
        </p:spPr>
        <p:txBody>
          <a:bodyPr/>
          <a:lstStyle/>
          <a:p>
            <a:pPr marL="0" indent="0">
              <a:buNone/>
            </a:pPr>
            <a:r>
              <a:rPr lang="es-ES" b="1" dirty="0">
                <a:solidFill>
                  <a:schemeClr val="accent3">
                    <a:lumMod val="75000"/>
                  </a:schemeClr>
                </a:solidFill>
              </a:rPr>
              <a:t>Situación  </a:t>
            </a:r>
            <a:r>
              <a:rPr lang="es-ES" b="1" dirty="0"/>
              <a:t>     </a:t>
            </a:r>
            <a:r>
              <a:rPr lang="es-ES" b="1" dirty="0">
                <a:solidFill>
                  <a:schemeClr val="accent4">
                    <a:lumMod val="75000"/>
                  </a:schemeClr>
                </a:solidFill>
              </a:rPr>
              <a:t>Paramos</a:t>
            </a:r>
            <a:r>
              <a:rPr lang="es-ES" b="1" dirty="0"/>
              <a:t>     </a:t>
            </a:r>
            <a:r>
              <a:rPr lang="es-ES" b="1" dirty="0">
                <a:solidFill>
                  <a:srgbClr val="7030A0"/>
                </a:solidFill>
              </a:rPr>
              <a:t>Nos conectamos</a:t>
            </a:r>
            <a:r>
              <a:rPr lang="es-ES" b="1" dirty="0"/>
              <a:t>     </a:t>
            </a:r>
            <a:r>
              <a:rPr lang="es-ES" b="1" dirty="0">
                <a:solidFill>
                  <a:srgbClr val="0070C0"/>
                </a:solidFill>
              </a:rPr>
              <a:t>Expresamos nuestras necesidades en 1Persona</a:t>
            </a:r>
          </a:p>
          <a:p>
            <a:endParaRPr lang="es-ES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El otro reacciona</a:t>
            </a:r>
          </a:p>
          <a:p>
            <a:endParaRPr lang="es-ES" sz="24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s-ES" sz="2400" b="1" dirty="0">
                <a:solidFill>
                  <a:schemeClr val="accent2">
                    <a:lumMod val="75000"/>
                  </a:schemeClr>
                </a:solidFill>
              </a:rPr>
              <a:t>Para </a:t>
            </a:r>
            <a:r>
              <a:rPr lang="es-ES" sz="2400" b="1" dirty="0" err="1">
                <a:solidFill>
                  <a:schemeClr val="accent2">
                    <a:lumMod val="75000"/>
                  </a:schemeClr>
                </a:solidFill>
              </a:rPr>
              <a:t>desescalar</a:t>
            </a:r>
            <a:r>
              <a:rPr lang="es-ES" sz="2400" b="1" dirty="0">
                <a:solidFill>
                  <a:schemeClr val="accent2">
                    <a:lumMod val="75000"/>
                  </a:schemeClr>
                </a:solidFill>
              </a:rPr>
              <a:t> el conflicto</a:t>
            </a:r>
          </a:p>
          <a:p>
            <a:pPr marL="0" indent="0">
              <a:buNone/>
            </a:pPr>
            <a:endParaRPr lang="es-ES" sz="24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s-ES" sz="2400" b="1" dirty="0">
                <a:solidFill>
                  <a:schemeClr val="accent2">
                    <a:lumMod val="75000"/>
                  </a:schemeClr>
                </a:solidFill>
              </a:rPr>
              <a:t>          1ª Persona + Escucha activa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sz="1800" dirty="0"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El mensaje en 1ª persona muestra nuestra vulnerabilidad, es una comunicación que habla de lo auténtico que ayuda al otro a comprendernos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dirty="0">
                <a:solidFill>
                  <a:schemeClr val="accent2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Escucha activa ayuda al otro a sentirse aceptado, tenido en cuenta y esto hace que se abra a la comunicación</a:t>
            </a:r>
            <a:endParaRPr lang="es-ES" sz="1800" dirty="0">
              <a:solidFill>
                <a:schemeClr val="accent2">
                  <a:lumMod val="75000"/>
                </a:schemeClr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 sz="24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7" name="Cerrar llave 6">
            <a:extLst>
              <a:ext uri="{FF2B5EF4-FFF2-40B4-BE49-F238E27FC236}">
                <a16:creationId xmlns:a16="http://schemas.microsoft.com/office/drawing/2014/main" id="{A961F3EB-F750-44CB-BE92-353E93FBF287}"/>
              </a:ext>
            </a:extLst>
          </p:cNvPr>
          <p:cNvSpPr/>
          <p:nvPr/>
        </p:nvSpPr>
        <p:spPr>
          <a:xfrm rot="5400000">
            <a:off x="5005387" y="-2357438"/>
            <a:ext cx="542924" cy="8972552"/>
          </a:xfrm>
          <a:prstGeom prst="rightBrace">
            <a:avLst>
              <a:gd name="adj1" fmla="val 10527"/>
              <a:gd name="adj2" fmla="val 49797"/>
            </a:avLst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Flecha: curvada hacia la izquierda 9">
            <a:extLst>
              <a:ext uri="{FF2B5EF4-FFF2-40B4-BE49-F238E27FC236}">
                <a16:creationId xmlns:a16="http://schemas.microsoft.com/office/drawing/2014/main" id="{255AA01C-0E87-44B4-A621-1043E58761DF}"/>
              </a:ext>
            </a:extLst>
          </p:cNvPr>
          <p:cNvSpPr/>
          <p:nvPr/>
        </p:nvSpPr>
        <p:spPr>
          <a:xfrm>
            <a:off x="4876800" y="3581400"/>
            <a:ext cx="1152525" cy="6858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816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86CE65-CEF5-47B0-8AEE-CAC909C41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62000"/>
          </a:xfrm>
        </p:spPr>
        <p:txBody>
          <a:bodyPr/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Aclaraciones y consejos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F3D559D-025C-4E8C-AD1D-1B9FA2A53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175" y="1371601"/>
            <a:ext cx="10077449" cy="531495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es-ES" sz="1800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 veces en la 1ª persona, también hay una acusación implícita (estás haciendo algo que me daña)</a:t>
            </a:r>
          </a:p>
          <a:p>
            <a:pPr lvl="1" algn="just">
              <a:lnSpc>
                <a:spcPct val="115000"/>
              </a:lnSpc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es-ES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1ª persona: culpa que responsabiliza, llama a la compasión, el otro entiende que sus actos tienen consecuencias en los demás.</a:t>
            </a:r>
            <a:endParaRPr lang="es-ES" dirty="0">
              <a:solidFill>
                <a:srgbClr val="002060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15000"/>
              </a:lnSpc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es-ES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2ª persona: culpa represiva que quiere generar miedo para que la otra se redima</a:t>
            </a:r>
          </a:p>
          <a:p>
            <a:pPr lvl="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es-ES" sz="1800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En 1ª persona no buscamos emitir un mensaje cordial, dulce o amable, buscamos que sea coherente</a:t>
            </a:r>
          </a:p>
          <a:p>
            <a:pPr lvl="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es-ES" sz="1800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No queremos dar una lección, un escarmiento, que el otro se sienta mal, queremos informar.</a:t>
            </a:r>
          </a:p>
          <a:p>
            <a:pPr lvl="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es-ES" sz="1800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Evitar generalizaciones</a:t>
            </a:r>
          </a:p>
          <a:p>
            <a:pPr lvl="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es-ES" sz="1800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Evitar siempre o nunca</a:t>
            </a:r>
          </a:p>
          <a:p>
            <a:pPr lvl="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es-ES" sz="1800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Descripción vs juicios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es-ES" sz="1800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Cuidado con los silencios, se pueden interpretar como retirada del afecto.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36314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675FC8-C66E-4070-82C1-0599C872D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6275"/>
          </a:xfrm>
        </p:spPr>
        <p:txBody>
          <a:bodyPr>
            <a:normAutofit fontScale="90000"/>
          </a:bodyPr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RECUERDA</a:t>
            </a:r>
            <a:br>
              <a:rPr lang="es-ES" sz="3600" dirty="0"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03543F0-EEF5-408E-B100-E59791100B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409700"/>
            <a:ext cx="9200091" cy="5086349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ES" sz="2800" dirty="0"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La otra persona no está aquí para hacer lo que nosotras queremos, está para ser ella misma.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es-ES" sz="2800" dirty="0">
              <a:solidFill>
                <a:schemeClr val="accent2">
                  <a:lumMod val="75000"/>
                </a:schemeClr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ES" sz="2800" dirty="0"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Necesitamos practicar la autoescucha, conectarnos con lo que nos pasa en lo profundo.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es-ES" sz="2800" dirty="0">
              <a:solidFill>
                <a:schemeClr val="accent2">
                  <a:lumMod val="75000"/>
                </a:schemeClr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ES" sz="2800" dirty="0"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 Necesitamos practicar y practicar, si el mensaje en </a:t>
            </a:r>
            <a:r>
              <a:rPr lang="es-ES" sz="2800" dirty="0">
                <a:solidFill>
                  <a:schemeClr val="accent2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1ª persona</a:t>
            </a:r>
            <a:r>
              <a:rPr lang="es-ES" sz="2800" dirty="0"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no nos sale muy bien, no pasa nada, lo reconducimos con la Escucha Activa y seguimos practicando.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09144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1E3356-30DF-4DCF-8E3B-60A8002D5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D93085-888A-4B06-926F-D4A452F3C7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9409641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3600" i="1" dirty="0">
                <a:solidFill>
                  <a:srgbClr val="002060"/>
                </a:solidFill>
              </a:rPr>
              <a:t>LAS PALABRAS SON VENTANAS O MUROS</a:t>
            </a:r>
          </a:p>
          <a:p>
            <a:endParaRPr lang="es-ES" sz="3600" i="1" dirty="0">
              <a:solidFill>
                <a:srgbClr val="002060"/>
              </a:solidFill>
            </a:endParaRPr>
          </a:p>
          <a:p>
            <a:pPr marL="0" indent="0" algn="r">
              <a:buNone/>
            </a:pPr>
            <a:r>
              <a:rPr lang="es-ES" sz="2000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Marshall Rosenberg</a:t>
            </a:r>
          </a:p>
          <a:p>
            <a:pPr marL="0" indent="0" algn="r">
              <a:buNone/>
            </a:pPr>
            <a:endParaRPr lang="es-ES" dirty="0">
              <a:solidFill>
                <a:srgbClr val="002060"/>
              </a:solidFill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es-ES" dirty="0">
              <a:solidFill>
                <a:srgbClr val="002060"/>
              </a:solidFill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es-ES" dirty="0">
              <a:solidFill>
                <a:srgbClr val="002060"/>
              </a:solidFill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es-ES" dirty="0">
              <a:solidFill>
                <a:srgbClr val="002060"/>
              </a:solidFill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ES" dirty="0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GRACIAS</a:t>
            </a:r>
            <a:endParaRPr lang="es-ES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55994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FE15BB-70EA-4603-9BEF-62D0EC1A5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1"/>
            <a:ext cx="8596668" cy="781050"/>
          </a:xfrm>
        </p:spPr>
        <p:txBody>
          <a:bodyPr/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Si quieres saber más sobre CNV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0D9506B-3DDB-44DA-B1BB-45073A604C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275" y="1533525"/>
            <a:ext cx="10772775" cy="4800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sz="24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Libros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sz="24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Comunicación no violenta, un lenguaje de vida. </a:t>
            </a:r>
            <a:r>
              <a:rPr lang="es-ES" sz="2400" dirty="0"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Marshall Rosenberg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sz="2400" dirty="0">
                <a:solidFill>
                  <a:schemeClr val="accent2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Padres liberados, hijos liberados. Adele Faber y </a:t>
            </a:r>
            <a:r>
              <a:rPr lang="es-ES" sz="2400" dirty="0" err="1">
                <a:solidFill>
                  <a:schemeClr val="accent2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Eleaine</a:t>
            </a:r>
            <a:r>
              <a:rPr lang="es-ES" sz="2400" dirty="0">
                <a:solidFill>
                  <a:schemeClr val="accent2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 err="1">
                <a:solidFill>
                  <a:schemeClr val="accent2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Mazlish</a:t>
            </a:r>
            <a:endParaRPr lang="es-ES" sz="2400" dirty="0">
              <a:solidFill>
                <a:schemeClr val="accent2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s-ES" sz="2400" dirty="0"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Fundamentos Básicos de la Comunicación no violenta. </a:t>
            </a:r>
            <a:r>
              <a:rPr lang="es-ES" sz="2400" dirty="0">
                <a:solidFill>
                  <a:schemeClr val="accent2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Pilar de la Torre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sz="2400" dirty="0">
                <a:solidFill>
                  <a:schemeClr val="accent2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Empatía para niños. Rocío Gómez</a:t>
            </a:r>
          </a:p>
          <a:p>
            <a:pPr>
              <a:buFont typeface="Wingdings" panose="05000000000000000000" pitchFamily="2" charset="2"/>
              <a:buChar char="Ø"/>
            </a:pPr>
            <a:endParaRPr lang="es-ES" sz="2400" dirty="0">
              <a:solidFill>
                <a:schemeClr val="accent2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ES" sz="2400" dirty="0"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Webs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sz="2400" dirty="0">
                <a:solidFill>
                  <a:schemeClr val="accent2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Asociación española para la comunicación no violenta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sz="2400" dirty="0"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Instit</a:t>
            </a:r>
            <a:r>
              <a:rPr lang="es-ES" sz="2400" dirty="0">
                <a:solidFill>
                  <a:schemeClr val="accent2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uto de comunicación no violenta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sz="2400" dirty="0"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Resuena Colombia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49744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DF85A0-265A-40C8-9C45-60831043B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54424"/>
          </a:xfrm>
        </p:spPr>
        <p:txBody>
          <a:bodyPr>
            <a:normAutofit fontScale="90000"/>
          </a:bodyPr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LAS RELACIONES</a:t>
            </a:r>
            <a:br>
              <a:rPr lang="es-ES" dirty="0">
                <a:solidFill>
                  <a:schemeClr val="accent2">
                    <a:lumMod val="75000"/>
                  </a:schemeClr>
                </a:solidFill>
              </a:rPr>
            </a:br>
            <a:endParaRPr lang="es-E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7088CE5-5F5D-47AF-B617-234A08A18E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400" b="1" dirty="0">
                <a:solidFill>
                  <a:schemeClr val="accent2">
                    <a:lumMod val="75000"/>
                  </a:schemeClr>
                </a:solidFill>
              </a:rPr>
              <a:t>¿Qué es una relación? </a:t>
            </a:r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Yo + otra persona</a:t>
            </a:r>
          </a:p>
          <a:p>
            <a:endParaRPr lang="es-ES" sz="24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s-ES" sz="2400" b="1" dirty="0">
                <a:solidFill>
                  <a:schemeClr val="accent2">
                    <a:lumMod val="75000"/>
                  </a:schemeClr>
                </a:solidFill>
              </a:rPr>
              <a:t>¿Qué nos aportan las relaciones?</a:t>
            </a:r>
          </a:p>
          <a:p>
            <a:endParaRPr lang="es-ES" sz="2400" b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Supervivencia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Socialización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Conflictos</a:t>
            </a:r>
          </a:p>
          <a:p>
            <a:endParaRPr lang="es-ES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s-E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998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D43D70-9B1F-4D10-9BD6-298C493ED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8894"/>
          </a:xfrm>
        </p:spPr>
        <p:txBody>
          <a:bodyPr>
            <a:normAutofit/>
          </a:bodyPr>
          <a:lstStyle/>
          <a:p>
            <a:r>
              <a:rPr lang="es-ES" sz="3200" b="1" dirty="0">
                <a:solidFill>
                  <a:schemeClr val="accent2">
                    <a:lumMod val="75000"/>
                  </a:schemeClr>
                </a:solidFill>
              </a:rPr>
              <a:t>EL CONFLICTO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37E4267-6F5E-4ADC-B2B6-561B0CADE3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50895"/>
            <a:ext cx="9476316" cy="4490468"/>
          </a:xfrm>
        </p:spPr>
        <p:txBody>
          <a:bodyPr>
            <a:normAutofit/>
          </a:bodyPr>
          <a:lstStyle/>
          <a:p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Presión, choque, punto de encuentro entre dos partes que necesitan entenderse.                                                                                             Tensión que nos saca de donde estamos y nos invita a aprender, comprender, encontrar, estimula el movimiento. Nos hace crecer como personas y hace crecer la relación.     </a:t>
            </a:r>
          </a:p>
          <a:p>
            <a:endParaRPr lang="es-ES" sz="24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 Tres niveles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Sistémico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Interpersonal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Intrapsíquico   </a:t>
            </a: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1445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A2864F-E11A-46FC-8B3D-8D64B6709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96471"/>
          </a:xfrm>
        </p:spPr>
        <p:txBody>
          <a:bodyPr>
            <a:normAutofit/>
          </a:bodyPr>
          <a:lstStyle/>
          <a:p>
            <a:r>
              <a:rPr lang="es-ES" sz="3200" b="1" dirty="0">
                <a:solidFill>
                  <a:schemeClr val="accent2">
                    <a:lumMod val="75000"/>
                  </a:schemeClr>
                </a:solidFill>
              </a:rPr>
              <a:t>NECESIDADES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D02D56B-12F6-4760-B1AD-C999687803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25389"/>
            <a:ext cx="8596668" cy="4615974"/>
          </a:xfrm>
        </p:spPr>
        <p:txBody>
          <a:bodyPr/>
          <a:lstStyle/>
          <a:p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Todo lo que hacemos lo hacemos para cubrir una necesidad</a:t>
            </a:r>
          </a:p>
          <a:p>
            <a:endParaRPr lang="es-ES" sz="24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Necesidades Básicas</a:t>
            </a:r>
          </a:p>
          <a:p>
            <a:pPr marL="457200" lvl="1" indent="0">
              <a:buNone/>
            </a:pPr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Recursos 					Afiliación</a:t>
            </a:r>
          </a:p>
          <a:p>
            <a:pPr marL="457200" lvl="1" indent="0">
              <a:buNone/>
            </a:pPr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Reconocimiento			Realización</a:t>
            </a:r>
          </a:p>
          <a:p>
            <a:pPr marL="457200" lvl="1" indent="0">
              <a:buNone/>
            </a:pPr>
            <a:endParaRPr lang="es-ES" sz="24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s-ES" sz="2400" dirty="0">
                <a:solidFill>
                  <a:srgbClr val="002060"/>
                </a:solidFill>
              </a:rPr>
              <a:t>Los sentimientos nos informan de como están nuestras necesidades (cubiertas o no cubiertas)</a:t>
            </a:r>
          </a:p>
        </p:txBody>
      </p:sp>
    </p:spTree>
    <p:extLst>
      <p:ext uri="{BB962C8B-B14F-4D97-AF65-F5344CB8AC3E}">
        <p14:creationId xmlns:p14="http://schemas.microsoft.com/office/powerpoint/2010/main" val="1155308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5CBAD3-D5BF-4DAA-8F1A-51475DD05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5788"/>
          </a:xfrm>
        </p:spPr>
        <p:txBody>
          <a:bodyPr>
            <a:normAutofit/>
          </a:bodyPr>
          <a:lstStyle/>
          <a:p>
            <a:r>
              <a:rPr lang="es-ES" sz="3200" b="1" dirty="0">
                <a:solidFill>
                  <a:schemeClr val="accent2">
                    <a:lumMod val="75000"/>
                  </a:schemeClr>
                </a:solidFill>
              </a:rPr>
              <a:t>COMUNICACIÓN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0E5E9AF-BF03-4928-B7F0-F4CB4CB235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1" y="1425389"/>
            <a:ext cx="9881346" cy="499334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" sz="26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Proceso a través del cual transmitimos información, intercambiamos sentimientos, opiniones…  nos relacionamos.</a:t>
            </a:r>
          </a:p>
          <a:p>
            <a:pPr marL="0" indent="0">
              <a:buNone/>
            </a:pPr>
            <a:endParaRPr lang="es-ES" sz="2600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s-ES" sz="2600" dirty="0">
                <a:solidFill>
                  <a:schemeClr val="accent2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es-ES" sz="2600" dirty="0"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cto comunicativo                           </a:t>
            </a:r>
            <a:endParaRPr lang="es-ES" sz="2600" dirty="0">
              <a:solidFill>
                <a:schemeClr val="accent2">
                  <a:lumMod val="75000"/>
                </a:schemeClr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es-ES" sz="2600" dirty="0">
              <a:solidFill>
                <a:schemeClr val="accent2">
                  <a:lumMod val="75000"/>
                </a:schemeClr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s-ES" sz="2600" dirty="0"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Una comunicación consciente y auténtica, no evitará que tengamos problemas, pero nos ayudará a expresarnos de manera honesta y  asertiva, a resolver conflictos, a gestionar los sentimientos de culpabilidad, miedo, vergüenza, inseguridad…, nos da herramientas para poner límites con respeto y empatía y nos acerca a una mayor comprensión del otro y de nosotras mismas. </a:t>
            </a:r>
            <a:endParaRPr lang="es-ES" sz="2600" dirty="0">
              <a:solidFill>
                <a:schemeClr val="accent2">
                  <a:lumMod val="75000"/>
                </a:schemeClr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1" name="Gráfico 10" descr="Cara llorando con relleno sólido con relleno sólido">
            <a:extLst>
              <a:ext uri="{FF2B5EF4-FFF2-40B4-BE49-F238E27FC236}">
                <a16:creationId xmlns:a16="http://schemas.microsoft.com/office/drawing/2014/main" id="{BB92FDD0-564B-4D11-B2DB-52D8603384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80330" y="2272553"/>
            <a:ext cx="914400" cy="914400"/>
          </a:xfrm>
          <a:prstGeom prst="rect">
            <a:avLst/>
          </a:prstGeom>
        </p:spPr>
      </p:pic>
      <p:pic>
        <p:nvPicPr>
          <p:cNvPr id="13" name="Gráfico 12" descr="Contorno de cara enamorada con relleno sólido">
            <a:extLst>
              <a:ext uri="{FF2B5EF4-FFF2-40B4-BE49-F238E27FC236}">
                <a16:creationId xmlns:a16="http://schemas.microsoft.com/office/drawing/2014/main" id="{E95C5F3B-46E8-4DC6-9411-42A006783DB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42965" y="225462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841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0234D4-C1A7-47F7-A12C-65C4726B0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3718"/>
          </a:xfrm>
        </p:spPr>
        <p:txBody>
          <a:bodyPr/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Comunicación No Violenta CNV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B0DF7F4-7D7D-4B5C-A9BF-520C6B4CCA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075" y="1658471"/>
            <a:ext cx="10144125" cy="4942354"/>
          </a:xfrm>
        </p:spPr>
        <p:txBody>
          <a:bodyPr>
            <a:normAutofit/>
          </a:bodyPr>
          <a:lstStyle/>
          <a:p>
            <a:r>
              <a:rPr lang="es-ES" sz="2400" dirty="0"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La CNV : los seres humanos compartimos unas necesidades universales que rigen nuestro comportamiento y la violencia es un recurso que usamos para satisfacerlas. Si sabemos identificar nuestras necesidades, las necesidades de los demás y los sentimientos que las acompañan, podremos lograr una comunicación auténtica y relaciones más armoniosas.</a:t>
            </a:r>
          </a:p>
          <a:p>
            <a:endParaRPr lang="es-ES" sz="2400" dirty="0"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      </a:t>
            </a:r>
            <a:r>
              <a:rPr lang="es-ES" sz="2400" dirty="0">
                <a:solidFill>
                  <a:schemeClr val="accent5">
                    <a:lumMod val="75000"/>
                  </a:schemeClr>
                </a:solidFill>
              </a:rPr>
              <a:t>¡¡RECORDEMOS!!</a:t>
            </a:r>
          </a:p>
          <a:p>
            <a:pPr marL="0" indent="0" algn="ctr">
              <a:buNone/>
            </a:pPr>
            <a:r>
              <a:rPr lang="es-ES" sz="2000" dirty="0">
                <a:solidFill>
                  <a:schemeClr val="accent2">
                    <a:lumMod val="75000"/>
                  </a:schemeClr>
                </a:solidFill>
              </a:rPr>
              <a:t>Relación = yo + otro, si se anula una de las partes de la ecuación, se anula la relación y por tanto todo aquello que aporta. </a:t>
            </a:r>
          </a:p>
          <a:p>
            <a:pPr marL="0" indent="0" algn="ctr">
              <a:buNone/>
            </a:pPr>
            <a:r>
              <a:rPr lang="es-ES" sz="2000" dirty="0">
                <a:solidFill>
                  <a:schemeClr val="accent2">
                    <a:lumMod val="75000"/>
                  </a:schemeClr>
                </a:solidFill>
              </a:rPr>
              <a:t>Una comunicación que une, que ayuda a la relación y a la persona, es una comunicación que no invalida una de las partes.</a:t>
            </a:r>
          </a:p>
          <a:p>
            <a:pPr marL="0" indent="0">
              <a:buNone/>
            </a:pPr>
            <a:endParaRPr lang="es-ES" sz="24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99379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553F5D-D7C7-42AB-A2BC-EB31CD5F2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977654" cy="1550989"/>
          </a:xfrm>
        </p:spPr>
        <p:txBody>
          <a:bodyPr>
            <a:normAutofit/>
          </a:bodyPr>
          <a:lstStyle/>
          <a:p>
            <a:r>
              <a:rPr lang="es-ES" dirty="0">
                <a:solidFill>
                  <a:schemeClr val="accent2">
                    <a:lumMod val="75000"/>
                  </a:schemeClr>
                </a:solidFill>
              </a:rPr>
              <a:t>DOS</a:t>
            </a:r>
            <a:r>
              <a:rPr lang="es-ES" dirty="0"/>
              <a:t> </a:t>
            </a:r>
            <a:r>
              <a:rPr lang="es-ES" dirty="0">
                <a:solidFill>
                  <a:schemeClr val="accent2">
                    <a:lumMod val="75000"/>
                  </a:schemeClr>
                </a:solidFill>
              </a:rPr>
              <a:t>SITUACIONES </a:t>
            </a:r>
            <a:br>
              <a:rPr lang="es-ES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s-ES" sz="2700" dirty="0">
                <a:solidFill>
                  <a:schemeClr val="accent2">
                    <a:lumMod val="75000"/>
                  </a:schemeClr>
                </a:solidFill>
              </a:rPr>
              <a:t>para practicar una comunicación que une y hace crecer a las personas y la relación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FF1B9E-4CA7-427E-AF5A-B43E7BD484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321859"/>
            <a:ext cx="8596668" cy="3719503"/>
          </a:xfrm>
        </p:spPr>
        <p:txBody>
          <a:bodyPr/>
          <a:lstStyle/>
          <a:p>
            <a:pPr lvl="0"/>
            <a:endParaRPr lang="es-ES" dirty="0"/>
          </a:p>
          <a:p>
            <a:pPr marL="0" lvl="0" indent="0">
              <a:buNone/>
            </a:pPr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                    Yo estoy bien pero el otro está mal (ayuda)</a:t>
            </a:r>
          </a:p>
          <a:p>
            <a:pPr marL="0" lvl="0" indent="0">
              <a:buNone/>
            </a:pPr>
            <a:endParaRPr lang="es-ES" sz="2400" dirty="0">
              <a:solidFill>
                <a:schemeClr val="accent2">
                  <a:lumMod val="75000"/>
                </a:schemeClr>
              </a:solidFill>
            </a:endParaRPr>
          </a:p>
          <a:p>
            <a:pPr marL="0" lvl="0" indent="0">
              <a:buNone/>
            </a:pPr>
            <a:endParaRPr lang="es-ES" sz="2400" dirty="0">
              <a:solidFill>
                <a:schemeClr val="accent2">
                  <a:lumMod val="75000"/>
                </a:schemeClr>
              </a:solidFill>
            </a:endParaRPr>
          </a:p>
          <a:p>
            <a:pPr marL="0" lvl="0" indent="0">
              <a:buNone/>
            </a:pPr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                     Yo estoy mal y el otro también (conflicto)</a:t>
            </a:r>
          </a:p>
          <a:p>
            <a:pPr marL="0" lvl="0" indent="0">
              <a:buNone/>
            </a:pPr>
            <a:endParaRPr lang="es-ES" sz="24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s-ES" dirty="0"/>
          </a:p>
        </p:txBody>
      </p:sp>
      <p:pic>
        <p:nvPicPr>
          <p:cNvPr id="5" name="Gráfico 4" descr="Corazón con relleno sólido">
            <a:extLst>
              <a:ext uri="{FF2B5EF4-FFF2-40B4-BE49-F238E27FC236}">
                <a16:creationId xmlns:a16="http://schemas.microsoft.com/office/drawing/2014/main" id="{79F7E2C4-5D5B-4C47-9B3F-80AF9E80F2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40992" y="2640716"/>
            <a:ext cx="654330" cy="654330"/>
          </a:xfrm>
          <a:prstGeom prst="rect">
            <a:avLst/>
          </a:prstGeom>
        </p:spPr>
      </p:pic>
      <p:pic>
        <p:nvPicPr>
          <p:cNvPr id="7" name="Gráfico 6" descr="Fuego con relleno sólido">
            <a:extLst>
              <a:ext uri="{FF2B5EF4-FFF2-40B4-BE49-F238E27FC236}">
                <a16:creationId xmlns:a16="http://schemas.microsoft.com/office/drawing/2014/main" id="{184B4954-1D2F-4E2E-A4FB-E594B47EA06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623063" y="3998045"/>
            <a:ext cx="672259" cy="672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909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213A78-042A-48E6-A6CA-C7BCDC0EF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7859"/>
          </a:xfrm>
        </p:spPr>
        <p:txBody>
          <a:bodyPr>
            <a:normAutofit/>
          </a:bodyPr>
          <a:lstStyle/>
          <a:p>
            <a:r>
              <a:rPr lang="es-ES" sz="3200" dirty="0">
                <a:solidFill>
                  <a:schemeClr val="accent2">
                    <a:lumMod val="75000"/>
                  </a:schemeClr>
                </a:solidFill>
              </a:rPr>
              <a:t>CUANDO QUIERO AYUDAR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DCF3CCA-93F5-4E68-AC95-D9DA57D6A0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68824"/>
            <a:ext cx="9273490" cy="4858869"/>
          </a:xfrm>
        </p:spPr>
        <p:txBody>
          <a:bodyPr>
            <a:normAutofit/>
          </a:bodyPr>
          <a:lstStyle/>
          <a:p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¿Qué entendemos por ayuda?</a:t>
            </a:r>
          </a:p>
          <a:p>
            <a:pPr marL="0" indent="0">
              <a:buNone/>
            </a:pPr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            ¿Sacarle de dónde está?</a:t>
            </a:r>
          </a:p>
          <a:p>
            <a:pPr marL="0" indent="0">
              <a:buNone/>
            </a:pPr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           ¿Acompañarle en su proceso?</a:t>
            </a:r>
          </a:p>
          <a:p>
            <a:endParaRPr lang="es-ES" sz="24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Lo que solemos hacer</a:t>
            </a:r>
          </a:p>
          <a:p>
            <a:pPr marL="0" lvl="0" indent="0">
              <a:buNone/>
            </a:pPr>
            <a:r>
              <a:rPr lang="es-ES" b="1" dirty="0">
                <a:solidFill>
                  <a:srgbClr val="30265A"/>
                </a:solidFill>
              </a:rPr>
              <a:t>Decirle lo que tiene que hacer                 Amenazar o prometer</a:t>
            </a:r>
          </a:p>
          <a:p>
            <a:pPr marL="0" lvl="0" indent="0">
              <a:buNone/>
            </a:pPr>
            <a:r>
              <a:rPr lang="es-ES" b="1" dirty="0">
                <a:solidFill>
                  <a:srgbClr val="30265A"/>
                </a:solidFill>
              </a:rPr>
              <a:t>Sermonear                                                Aleccionar</a:t>
            </a:r>
          </a:p>
          <a:p>
            <a:pPr marL="0" lvl="0" indent="0">
              <a:buNone/>
            </a:pPr>
            <a:r>
              <a:rPr lang="es-ES" b="1" dirty="0">
                <a:solidFill>
                  <a:srgbClr val="30265A"/>
                </a:solidFill>
              </a:rPr>
              <a:t>Dar consejos                                             Dar ánimos, consolar</a:t>
            </a:r>
          </a:p>
          <a:p>
            <a:pPr marL="0" lvl="0" indent="0">
              <a:buNone/>
            </a:pPr>
            <a:r>
              <a:rPr lang="es-ES" b="1" dirty="0">
                <a:solidFill>
                  <a:srgbClr val="30265A"/>
                </a:solidFill>
              </a:rPr>
              <a:t>A mi también …. O más                             Criticar</a:t>
            </a:r>
          </a:p>
          <a:p>
            <a:pPr marL="0" lvl="0" indent="0">
              <a:buNone/>
            </a:pPr>
            <a:r>
              <a:rPr lang="es-ES" b="1" dirty="0">
                <a:solidFill>
                  <a:srgbClr val="30265A"/>
                </a:solidFill>
              </a:rPr>
              <a:t>Interpretar                                               Desviar el tema, no tomarlo en serio</a:t>
            </a:r>
          </a:p>
          <a:p>
            <a:pPr marL="0" lvl="0" indent="0">
              <a:buNone/>
            </a:pPr>
            <a:r>
              <a:rPr lang="es-ES" b="1" dirty="0">
                <a:solidFill>
                  <a:srgbClr val="30265A"/>
                </a:solidFill>
              </a:rPr>
              <a:t>Cuestionar                                                Preguntar</a:t>
            </a:r>
          </a:p>
          <a:p>
            <a:endParaRPr lang="es-ES" sz="24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s-ES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Gráfico 4" descr="Atrás con relleno sólido">
            <a:extLst>
              <a:ext uri="{FF2B5EF4-FFF2-40B4-BE49-F238E27FC236}">
                <a16:creationId xmlns:a16="http://schemas.microsoft.com/office/drawing/2014/main" id="{6CAA56BC-8620-41CE-89CA-7E39D78AB8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7566885">
            <a:off x="5916706" y="270907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675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4F18A9-F534-4D73-9BF9-CFEB4BBFD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677334" y="403413"/>
            <a:ext cx="8596668" cy="89646"/>
          </a:xfrm>
        </p:spPr>
        <p:txBody>
          <a:bodyPr>
            <a:normAutofit fontScale="90000"/>
          </a:bodyPr>
          <a:lstStyle/>
          <a:p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0915289-9A1B-4126-B2E6-04474FE0C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833719"/>
            <a:ext cx="8596668" cy="5620868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s-ES" sz="2600" dirty="0">
                <a:solidFill>
                  <a:schemeClr val="accent2">
                    <a:lumMod val="75000"/>
                  </a:schemeClr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mensaje implícito de estas acciones:</a:t>
            </a:r>
            <a:endParaRPr lang="es-ES" sz="2600" dirty="0"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Arial Rounded MT Bold" panose="020F0704030504030204" pitchFamily="34" charset="0"/>
              <a:buChar char="-"/>
            </a:pPr>
            <a:r>
              <a:rPr lang="es-ES" sz="1800" dirty="0">
                <a:solidFill>
                  <a:srgbClr val="30265A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Tú no sabes, yo sí, yo soy el que cuenta</a:t>
            </a:r>
            <a:endParaRPr lang="es-ES" sz="1800" dirty="0">
              <a:solidFill>
                <a:srgbClr val="30265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buFont typeface="Arial Rounded MT Bold" panose="020F0704030504030204" pitchFamily="34" charset="0"/>
              <a:buChar char="-"/>
            </a:pPr>
            <a:r>
              <a:rPr lang="es-ES" sz="1800" dirty="0">
                <a:solidFill>
                  <a:srgbClr val="30265A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Dependes de mí (chantaje)</a:t>
            </a:r>
            <a:endParaRPr lang="es-ES" sz="1800" dirty="0">
              <a:solidFill>
                <a:srgbClr val="30265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buFont typeface="Arial Rounded MT Bold" panose="020F0704030504030204" pitchFamily="34" charset="0"/>
              <a:buChar char="-"/>
            </a:pPr>
            <a:r>
              <a:rPr lang="es-ES" sz="1800" dirty="0">
                <a:solidFill>
                  <a:srgbClr val="30265A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Eres malo, culpable</a:t>
            </a:r>
            <a:endParaRPr lang="es-ES" sz="1800" dirty="0">
              <a:solidFill>
                <a:srgbClr val="30265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buFont typeface="Arial Rounded MT Bold" panose="020F0704030504030204" pitchFamily="34" charset="0"/>
              <a:buChar char="-"/>
            </a:pPr>
            <a:r>
              <a:rPr lang="es-ES" sz="1800" dirty="0">
                <a:solidFill>
                  <a:srgbClr val="30265A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 sé más que tú, tienes que ser como yo</a:t>
            </a:r>
            <a:endParaRPr lang="es-ES" sz="1800" dirty="0">
              <a:solidFill>
                <a:srgbClr val="30265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buFont typeface="Arial Rounded MT Bold" panose="020F0704030504030204" pitchFamily="34" charset="0"/>
              <a:buChar char="-"/>
            </a:pPr>
            <a:r>
              <a:rPr lang="es-ES" sz="1800" dirty="0">
                <a:solidFill>
                  <a:srgbClr val="30265A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 que sientes está mal </a:t>
            </a:r>
            <a:endParaRPr lang="es-ES" sz="1800" dirty="0">
              <a:solidFill>
                <a:srgbClr val="30265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buFont typeface="Arial Rounded MT Bold" panose="020F0704030504030204" pitchFamily="34" charset="0"/>
              <a:buChar char="-"/>
            </a:pPr>
            <a:r>
              <a:rPr lang="es-ES" sz="1800" dirty="0">
                <a:solidFill>
                  <a:srgbClr val="30265A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 que sientes no tiene importancia</a:t>
            </a:r>
            <a:endParaRPr lang="es-ES" sz="1800" dirty="0">
              <a:solidFill>
                <a:srgbClr val="30265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buFont typeface="Arial Rounded MT Bold" panose="020F0704030504030204" pitchFamily="34" charset="0"/>
              <a:buChar char="-"/>
            </a:pPr>
            <a:r>
              <a:rPr lang="es-ES" sz="1800" dirty="0">
                <a:solidFill>
                  <a:srgbClr val="30265A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 piensas bien, hay algo mal en ti</a:t>
            </a:r>
            <a:endParaRPr lang="es-ES" sz="1800" dirty="0">
              <a:solidFill>
                <a:srgbClr val="30265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buFont typeface="Arial Rounded MT Bold" panose="020F0704030504030204" pitchFamily="34" charset="0"/>
              <a:buChar char="-"/>
            </a:pPr>
            <a:r>
              <a:rPr lang="es-ES" sz="1800" dirty="0">
                <a:solidFill>
                  <a:srgbClr val="30265A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 veo cosas que tú no ves</a:t>
            </a:r>
            <a:endParaRPr lang="es-ES" sz="1800" dirty="0">
              <a:solidFill>
                <a:srgbClr val="30265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buFont typeface="Arial Rounded MT Bold" panose="020F0704030504030204" pitchFamily="34" charset="0"/>
              <a:buChar char="-"/>
            </a:pPr>
            <a:r>
              <a:rPr lang="es-ES" sz="1800" dirty="0">
                <a:solidFill>
                  <a:srgbClr val="30265A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 me importas</a:t>
            </a:r>
            <a:endParaRPr lang="es-ES" sz="1800" dirty="0">
              <a:solidFill>
                <a:srgbClr val="30265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buFont typeface="Arial Rounded MT Bold" panose="020F0704030504030204" pitchFamily="34" charset="0"/>
              <a:buChar char="-"/>
            </a:pPr>
            <a:r>
              <a:rPr lang="es-ES" sz="1800" dirty="0">
                <a:solidFill>
                  <a:srgbClr val="30265A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 punto de vista no es valido</a:t>
            </a:r>
            <a:endParaRPr lang="es-ES" sz="1800" dirty="0">
              <a:solidFill>
                <a:srgbClr val="30265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Arial Rounded MT Bold" panose="020F0704030504030204" pitchFamily="34" charset="0"/>
              <a:buChar char="-"/>
            </a:pPr>
            <a:r>
              <a:rPr lang="es-ES" sz="1800" dirty="0">
                <a:solidFill>
                  <a:srgbClr val="30265A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 te explicas bien, no te das cuenta de algo</a:t>
            </a:r>
            <a:endParaRPr lang="es-ES" sz="1800" dirty="0">
              <a:solidFill>
                <a:srgbClr val="30265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ES" sz="18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s-ES" sz="18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43248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576</TotalTime>
  <Words>1119</Words>
  <Application>Microsoft Office PowerPoint</Application>
  <PresentationFormat>Panorámica</PresentationFormat>
  <Paragraphs>157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7" baseType="lpstr">
      <vt:lpstr>Arial</vt:lpstr>
      <vt:lpstr>Arial Rounded MT Bold</vt:lpstr>
      <vt:lpstr>Calibri</vt:lpstr>
      <vt:lpstr>Courier New</vt:lpstr>
      <vt:lpstr>Trebuchet MS</vt:lpstr>
      <vt:lpstr>Wingdings</vt:lpstr>
      <vt:lpstr>Wingdings 3</vt:lpstr>
      <vt:lpstr>Faceta</vt:lpstr>
      <vt:lpstr>COMUNICARSE BIEN PARA RELACIONARSE MEJOR</vt:lpstr>
      <vt:lpstr>LAS RELACIONES </vt:lpstr>
      <vt:lpstr>EL CONFLICTO</vt:lpstr>
      <vt:lpstr>NECESIDADES</vt:lpstr>
      <vt:lpstr>COMUNICACIÓN</vt:lpstr>
      <vt:lpstr>Comunicación No Violenta CNV</vt:lpstr>
      <vt:lpstr>DOS SITUACIONES  para practicar una comunicación que une y hace crecer a las personas y la relación</vt:lpstr>
      <vt:lpstr>CUANDO QUIERO AYUDAR</vt:lpstr>
      <vt:lpstr>Presentación de PowerPoint</vt:lpstr>
      <vt:lpstr>Cómo sería acompañarle en su proceso</vt:lpstr>
      <vt:lpstr>Presentación de PowerPoint</vt:lpstr>
      <vt:lpstr>CUANDO HAY UN CONFLICTO </vt:lpstr>
      <vt:lpstr>PROCESO DE LA CNV</vt:lpstr>
      <vt:lpstr>PROCESO DE LA CNV</vt:lpstr>
      <vt:lpstr>PROCESO DE LA CNV</vt:lpstr>
      <vt:lpstr>Aclaraciones y consejos</vt:lpstr>
      <vt:lpstr>RECUERDA </vt:lpstr>
      <vt:lpstr>Presentación de PowerPoint</vt:lpstr>
      <vt:lpstr>Si quieres saber más sobre CNV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41</cp:revision>
  <dcterms:created xsi:type="dcterms:W3CDTF">2023-03-13T13:22:03Z</dcterms:created>
  <dcterms:modified xsi:type="dcterms:W3CDTF">2023-03-17T18:29:42Z</dcterms:modified>
</cp:coreProperties>
</file>